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2" r:id="rId12"/>
    <p:sldId id="268" r:id="rId13"/>
    <p:sldId id="269" r:id="rId14"/>
    <p:sldId id="273" r:id="rId15"/>
    <p:sldId id="274" r:id="rId16"/>
    <p:sldId id="275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24" autoAdjust="0"/>
    <p:restoredTop sz="95366" autoAdjust="0"/>
  </p:normalViewPr>
  <p:slideViewPr>
    <p:cSldViewPr snapToGrid="0" snapToObjects="1">
      <p:cViewPr varScale="1">
        <p:scale>
          <a:sx n="43" d="100"/>
          <a:sy n="43" d="100"/>
        </p:scale>
        <p:origin x="302" y="53"/>
      </p:cViewPr>
      <p:guideLst/>
    </p:cSldViewPr>
  </p:slideViewPr>
  <p:outlineViewPr>
    <p:cViewPr>
      <p:scale>
        <a:sx n="33" d="100"/>
        <a:sy n="33" d="100"/>
      </p:scale>
      <p:origin x="0" y="-7915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834995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effectLst>
            <a:outerShdw blurRad="63500" dist="113123" dir="7754369" rotWithShape="0">
              <a:srgbClr val="000000">
                <a:alpha val="50000"/>
              </a:srgbClr>
            </a:outerShdw>
          </a:effectLst>
        </p:spPr>
        <p:txBody>
          <a:bodyPr anchor="b"/>
          <a:lstStyle>
            <a:lvl1pPr>
              <a:defRPr>
                <a:solidFill>
                  <a:srgbClr val="FFFFFF"/>
                </a:solidFill>
                <a:latin typeface="Segoe UI Semibold"/>
                <a:ea typeface="Segoe UI Semibold"/>
                <a:cs typeface="Segoe UI Semibold"/>
                <a:sym typeface="Segoe UI Semibold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778000" y="7073900"/>
            <a:ext cx="20828000" cy="418802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JustFace_1920x1080.pn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JustFace_1920x1080.png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JustFace_1920x1080.png"/>
          <p:cNvSpPr>
            <a:spLocks noGrp="1"/>
          </p:cNvSpPr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5400"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1pPr>
            <a:lvl2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2pPr>
            <a:lvl3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3pPr>
            <a:lvl4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4pPr>
            <a:lvl5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pic>
        <p:nvPicPr>
          <p:cNvPr id="60" name="CodeRageXII.png" descr="CodeRageXI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394982"/>
            <a:ext cx="6605088" cy="132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Primary_EMBT_Logo_RGB_White 1000px.png" descr="Primary_EMBT_Logo_RGB_White 1000p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417768" y="12394982"/>
            <a:ext cx="4966232" cy="1321018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JustFace_1920x1080.png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1200"/>
              </a:spcBef>
              <a:buClrTx/>
              <a:defRPr sz="3800">
                <a:latin typeface="Segoe UI"/>
                <a:ea typeface="Segoe UI"/>
                <a:cs typeface="Segoe UI"/>
                <a:sym typeface="Segoe UI"/>
              </a:defRPr>
            </a:lvl1pPr>
            <a:lvl2pPr marL="1117600" indent="-558800">
              <a:spcBef>
                <a:spcPts val="1200"/>
              </a:spcBef>
              <a:buClrTx/>
              <a:defRPr sz="3800">
                <a:latin typeface="Segoe UI"/>
                <a:ea typeface="Segoe UI"/>
                <a:cs typeface="Segoe UI"/>
                <a:sym typeface="Segoe UI"/>
              </a:defRPr>
            </a:lvl2pPr>
            <a:lvl3pPr marL="1676400" indent="-558800">
              <a:spcBef>
                <a:spcPts val="1200"/>
              </a:spcBef>
              <a:buClrTx/>
              <a:defRPr sz="3800">
                <a:latin typeface="Segoe UI"/>
                <a:ea typeface="Segoe UI"/>
                <a:cs typeface="Segoe UI"/>
                <a:sym typeface="Segoe UI"/>
              </a:defRPr>
            </a:lvl3pPr>
            <a:lvl4pPr marL="2235200" indent="-558800">
              <a:spcBef>
                <a:spcPts val="1200"/>
              </a:spcBef>
              <a:buClrTx/>
              <a:defRPr sz="3800">
                <a:latin typeface="Segoe UI"/>
                <a:ea typeface="Segoe UI"/>
                <a:cs typeface="Segoe UI"/>
                <a:sym typeface="Segoe UI"/>
              </a:defRPr>
            </a:lvl4pPr>
            <a:lvl5pPr marL="2794000" indent="-558800">
              <a:spcBef>
                <a:spcPts val="1200"/>
              </a:spcBef>
              <a:buClrTx/>
              <a:defRPr sz="3800"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1pPr>
            <a:lvl2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2pPr>
            <a:lvl3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3pPr>
            <a:lvl4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4pPr>
            <a:lvl5pPr>
              <a:spcBef>
                <a:spcPts val="1200"/>
              </a:spcBef>
              <a:buClrTx/>
              <a:defRPr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Just_Background 1920x1080.png"/>
          <p:cNvSpPr>
            <a:spLocks noGrp="1"/>
          </p:cNvSpPr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8" name="Just Binary_1920x1080.png"/>
          <p:cNvSpPr>
            <a:spLocks noGrp="1"/>
          </p:cNvSpPr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9" name="JustFace_1920x1080.png"/>
          <p:cNvSpPr>
            <a:spLocks noGrp="1"/>
          </p:cNvSpPr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Frank Borlan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47700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200" i="1">
                <a:solidFill>
                  <a:srgbClr val="F42435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8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32499"/>
            <a:ext cx="19621500" cy="914401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solidFill>
                  <a:srgbClr val="F42435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pic>
        <p:nvPicPr>
          <p:cNvPr id="3" name="CodeRageXII.png" descr="CodeRageXII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0" y="12394982"/>
            <a:ext cx="6605088" cy="132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rimary_EMBT_Logo_RGB_White 1000px.png" descr="Primary_EMBT_Logo_RGB_White 1000px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9417768" y="12394982"/>
            <a:ext cx="4966232" cy="132101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42435"/>
          </a:solidFill>
          <a:uFillTx/>
          <a:latin typeface="Segoe UI"/>
          <a:ea typeface="Segoe UI"/>
          <a:cs typeface="Segoe UI"/>
          <a:sym typeface="Segoe UI"/>
        </a:defRPr>
      </a:lvl9pPr>
    </p:titleStyle>
    <p:bodyStyle>
      <a:lvl1pPr marL="635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ession Title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Directly using </a:t>
            </a:r>
            <a:r>
              <a:rPr lang="en-GB" dirty="0"/>
              <a:t>the</a:t>
            </a:r>
            <a:br>
              <a:rPr lang="en-GB" dirty="0"/>
            </a:br>
            <a:r>
              <a:rPr lang="en-GB" dirty="0"/>
              <a:t>Android API</a:t>
            </a:r>
            <a:endParaRPr dirty="0"/>
          </a:p>
        </p:txBody>
      </p:sp>
      <p:sp>
        <p:nvSpPr>
          <p:cNvPr id="127" name="Your Name, Company, Title…"/>
          <p:cNvSpPr txBox="1">
            <a:spLocks noGrp="1"/>
          </p:cNvSpPr>
          <p:nvPr>
            <p:ph type="subTitle" sz="quarter" idx="1"/>
          </p:nvPr>
        </p:nvSpPr>
        <p:spPr>
          <a:xfrm>
            <a:off x="1778000" y="7073900"/>
            <a:ext cx="20828000" cy="287288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Brian Long</a:t>
            </a:r>
          </a:p>
          <a:p>
            <a:r>
              <a:rPr lang="en-GB" dirty="0"/>
              <a:t>http://blong.com</a:t>
            </a:r>
          </a:p>
          <a:p>
            <a:r>
              <a:rPr lang="en-GB" dirty="0"/>
              <a:t>http://blog.blong.com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Delphi Android helpers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err="1"/>
              <a:t>Androidapi.Helpers.pas</a:t>
            </a:r>
            <a:r>
              <a:rPr lang="en-GB" dirty="0"/>
              <a:t> (XE6+):</a:t>
            </a:r>
          </a:p>
          <a:p>
            <a:pPr lvl="1"/>
            <a:r>
              <a:rPr lang="en-GB" sz="4400" dirty="0"/>
              <a:t>Delphi’s Java activity: </a:t>
            </a:r>
            <a:r>
              <a:rPr lang="en-GB" sz="4400" strike="sngStrik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SharedActivity</a:t>
            </a:r>
            <a:endParaRPr lang="en-GB" sz="4400" strike="sngStrik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GB" sz="4400" dirty="0"/>
              <a:t>Delphi’s Java activity context: </a:t>
            </a:r>
            <a:r>
              <a:rPr lang="en-GB" sz="4400" strike="sngStrik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SharedActivityContext</a:t>
            </a:r>
            <a:endParaRPr lang="en-GB" sz="4400" strike="sngStrik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GB" sz="4400" dirty="0"/>
              <a:t>Delphi and Java string conversions: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JStringToString</a:t>
            </a:r>
            <a:r>
              <a:rPr lang="en-GB" sz="4000" dirty="0"/>
              <a:t>, </a:t>
            </a:r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StringToJString</a:t>
            </a:r>
            <a:endParaRPr lang="en-GB" sz="4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JCharSequenceToStr</a:t>
            </a:r>
            <a:r>
              <a:rPr lang="en-GB" sz="4000" dirty="0"/>
              <a:t>, </a:t>
            </a:r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StrToJCharSequence</a:t>
            </a:r>
            <a:endParaRPr lang="en-GB" sz="4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 err="1"/>
              <a:t>FMX.Helpers.Android.pas</a:t>
            </a:r>
            <a:r>
              <a:rPr lang="en-GB" dirty="0"/>
              <a:t> (XE5+):</a:t>
            </a:r>
          </a:p>
          <a:p>
            <a:pPr lvl="1"/>
            <a:r>
              <a:rPr lang="en-GB" sz="4400" dirty="0"/>
              <a:t>Native vs Java thread management (not so vitally important as of 10.2):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CallInUIThread</a:t>
            </a:r>
            <a:r>
              <a:rPr lang="en-GB" sz="4000" dirty="0"/>
              <a:t> (XE5+)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CallInUIThreadAndWaitFinishing</a:t>
            </a:r>
            <a:r>
              <a:rPr lang="en-GB" sz="4000" dirty="0"/>
              <a:t> (XE5+)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TUIThreadCaller.Call</a:t>
            </a:r>
            <a:r>
              <a:rPr lang="en-GB" sz="4000" dirty="0">
                <a:latin typeface="Courier New" panose="02070309020205020404" pitchFamily="49" charset="0"/>
                <a:cs typeface="Courier New" panose="02070309020205020404" pitchFamily="49" charset="0"/>
              </a:rPr>
              <a:t>&lt;&gt;</a:t>
            </a:r>
            <a:r>
              <a:rPr lang="en-GB" sz="4000" dirty="0"/>
              <a:t> (XE8+)</a:t>
            </a:r>
          </a:p>
        </p:txBody>
      </p:sp>
    </p:spTree>
    <p:extLst>
      <p:ext uri="{BB962C8B-B14F-4D97-AF65-F5344CB8AC3E}">
        <p14:creationId xmlns:p14="http://schemas.microsoft.com/office/powerpoint/2010/main" val="249234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Delphi Android helpers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err="1"/>
              <a:t>Androidapi.Helpers.pas</a:t>
            </a:r>
            <a:r>
              <a:rPr lang="en-GB" dirty="0"/>
              <a:t> (XE6+):</a:t>
            </a:r>
          </a:p>
          <a:p>
            <a:pPr lvl="1"/>
            <a:r>
              <a:rPr lang="en-GB" sz="4400" dirty="0"/>
              <a:t>Delphi’s Java activity: </a:t>
            </a:r>
            <a:r>
              <a:rPr lang="en-GB" sz="4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TAndroidHelper.Activity</a:t>
            </a:r>
            <a:r>
              <a:rPr lang="en-GB" sz="4400" dirty="0"/>
              <a:t> (10+)</a:t>
            </a:r>
          </a:p>
          <a:p>
            <a:pPr lvl="1"/>
            <a:r>
              <a:rPr lang="en-GB" sz="4400" dirty="0"/>
              <a:t>Delphi’s Java activity context: </a:t>
            </a:r>
            <a:r>
              <a:rPr lang="en-GB" sz="4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TAndroidHelper.Context</a:t>
            </a:r>
            <a:r>
              <a:rPr lang="en-GB" sz="4400" dirty="0"/>
              <a:t> (10+)</a:t>
            </a:r>
          </a:p>
          <a:p>
            <a:pPr lvl="1"/>
            <a:r>
              <a:rPr lang="en-GB" sz="4400" dirty="0"/>
              <a:t>Delphi and Java string conversions: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JStringToString</a:t>
            </a:r>
            <a:r>
              <a:rPr lang="en-GB" sz="4000" dirty="0"/>
              <a:t>, </a:t>
            </a:r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StringToJString</a:t>
            </a:r>
            <a:endParaRPr lang="en-GB" sz="4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JCharSequenceToStr</a:t>
            </a:r>
            <a:r>
              <a:rPr lang="en-GB" sz="4000" dirty="0"/>
              <a:t>, </a:t>
            </a:r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StrToJCharSequence</a:t>
            </a:r>
            <a:endParaRPr lang="en-GB" sz="4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dirty="0" err="1"/>
              <a:t>FMX.Helpers.Android.pas</a:t>
            </a:r>
            <a:r>
              <a:rPr lang="en-GB" dirty="0"/>
              <a:t> (XE5+):</a:t>
            </a:r>
          </a:p>
          <a:p>
            <a:pPr lvl="1"/>
            <a:r>
              <a:rPr lang="en-GB" sz="4400" dirty="0"/>
              <a:t>Native vs Java thread management (not so vitally important as of 10.2):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CallInUIThread</a:t>
            </a:r>
            <a:r>
              <a:rPr lang="en-GB" sz="4000" dirty="0"/>
              <a:t> (XE5+)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CallInUIThreadAndWaitFinishing</a:t>
            </a:r>
            <a:r>
              <a:rPr lang="en-GB" sz="4000" dirty="0"/>
              <a:t> (XE5+)</a:t>
            </a:r>
          </a:p>
          <a:p>
            <a:pPr lvl="2"/>
            <a:r>
              <a:rPr lang="en-GB" sz="4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TUIThreadCaller.Call</a:t>
            </a:r>
            <a:r>
              <a:rPr lang="en-GB" sz="4000" dirty="0">
                <a:latin typeface="Courier New" panose="02070309020205020404" pitchFamily="49" charset="0"/>
                <a:cs typeface="Courier New" panose="02070309020205020404" pitchFamily="49" charset="0"/>
              </a:rPr>
              <a:t>&lt;&gt;</a:t>
            </a:r>
            <a:r>
              <a:rPr lang="en-GB" sz="4000" dirty="0"/>
              <a:t> (XE8+)</a:t>
            </a:r>
          </a:p>
        </p:txBody>
      </p:sp>
    </p:spTree>
    <p:extLst>
      <p:ext uri="{BB962C8B-B14F-4D97-AF65-F5344CB8AC3E}">
        <p14:creationId xmlns:p14="http://schemas.microsoft.com/office/powerpoint/2010/main" val="354784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Android API usage examples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Importing an API (or custom Java library):</a:t>
            </a:r>
          </a:p>
          <a:p>
            <a:pPr lvl="1"/>
            <a:r>
              <a:rPr lang="en-GB" sz="4400" dirty="0"/>
              <a:t>By hand</a:t>
            </a:r>
          </a:p>
          <a:p>
            <a:pPr lvl="1"/>
            <a:r>
              <a:rPr lang="en-GB" sz="4400" dirty="0"/>
              <a:t>Java2OP (XE7+), e.g.</a:t>
            </a:r>
          </a:p>
          <a:p>
            <a:pPr lvl="2"/>
            <a:r>
              <a:rPr lang="en-GB" sz="4000" dirty="0"/>
              <a:t>Java2OP -classes android.nfc.* -unit </a:t>
            </a:r>
            <a:r>
              <a:rPr lang="en-GB" sz="4000" dirty="0" err="1"/>
              <a:t>Androidapi.JNI.NFC</a:t>
            </a:r>
            <a:endParaRPr lang="en-GB" sz="4000" dirty="0"/>
          </a:p>
          <a:p>
            <a:pPr lvl="1"/>
            <a:r>
              <a:rPr lang="en-GB" sz="4400" dirty="0"/>
              <a:t>https://github.com/FMXExpress/android-object-pascal-wrapper</a:t>
            </a:r>
          </a:p>
          <a:p>
            <a:r>
              <a:rPr lang="en-GB" dirty="0"/>
              <a:t>APIs:</a:t>
            </a:r>
          </a:p>
          <a:p>
            <a:pPr lvl="1"/>
            <a:r>
              <a:rPr lang="en-GB" sz="4400" dirty="0"/>
              <a:t>Toast (academic as of Delphi 10)</a:t>
            </a:r>
          </a:p>
          <a:p>
            <a:pPr lvl="1"/>
            <a:r>
              <a:rPr lang="en-GB" sz="4400" dirty="0"/>
              <a:t>Network information (academic as of Delphi XE8)</a:t>
            </a:r>
          </a:p>
          <a:p>
            <a:pPr lvl="1"/>
            <a:r>
              <a:rPr lang="en-GB" sz="4400" dirty="0"/>
              <a:t>Speech classes (TTS &amp; SR) (academic as of Delphi 10.1)</a:t>
            </a:r>
          </a:p>
          <a:p>
            <a:pPr lvl="1"/>
            <a:r>
              <a:rPr lang="en-GB" sz="4400" dirty="0"/>
              <a:t>Object serialisation</a:t>
            </a:r>
          </a:p>
          <a:p>
            <a:pPr lvl="1"/>
            <a:r>
              <a:rPr lang="en-GB" sz="4400" dirty="0"/>
              <a:t>NFC</a:t>
            </a:r>
          </a:p>
        </p:txBody>
      </p:sp>
    </p:spTree>
    <p:extLst>
      <p:ext uri="{BB962C8B-B14F-4D97-AF65-F5344CB8AC3E}">
        <p14:creationId xmlns:p14="http://schemas.microsoft.com/office/powerpoint/2010/main" val="9870876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Android API usage examples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Using system services:</a:t>
            </a:r>
          </a:p>
          <a:p>
            <a:pPr lvl="1"/>
            <a:r>
              <a:rPr lang="en-GB" sz="4400" dirty="0"/>
              <a:t>Vibration service</a:t>
            </a:r>
          </a:p>
          <a:p>
            <a:pPr lvl="1"/>
            <a:r>
              <a:rPr lang="en-GB" sz="4400" dirty="0"/>
              <a:t>Network connectivity &amp; </a:t>
            </a:r>
            <a:r>
              <a:rPr lang="en-GB" sz="4400" dirty="0" err="1"/>
              <a:t>wi-fi</a:t>
            </a:r>
            <a:r>
              <a:rPr lang="en-GB" sz="4400" dirty="0"/>
              <a:t> services</a:t>
            </a:r>
          </a:p>
        </p:txBody>
      </p:sp>
    </p:spTree>
    <p:extLst>
      <p:ext uri="{BB962C8B-B14F-4D97-AF65-F5344CB8AC3E}">
        <p14:creationId xmlns:p14="http://schemas.microsoft.com/office/powerpoint/2010/main" val="28614293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Android API usage examples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GB" sz="4400" dirty="0"/>
              <a:t>Launching activities via intents:</a:t>
            </a:r>
          </a:p>
          <a:p>
            <a:pPr lvl="1"/>
            <a:r>
              <a:rPr lang="en-GB" sz="4300" dirty="0"/>
              <a:t>Web page, map</a:t>
            </a:r>
          </a:p>
          <a:p>
            <a:pPr lvl="1"/>
            <a:r>
              <a:rPr lang="en-GB" sz="4300" dirty="0"/>
              <a:t>Contact</a:t>
            </a:r>
          </a:p>
          <a:p>
            <a:pPr lvl="1"/>
            <a:r>
              <a:rPr lang="en-GB" sz="4300" dirty="0"/>
              <a:t>SMS, email</a:t>
            </a:r>
          </a:p>
          <a:p>
            <a:r>
              <a:rPr lang="en-GB" sz="4400" dirty="0"/>
              <a:t>Launching activities and getting feedback:</a:t>
            </a:r>
          </a:p>
          <a:p>
            <a:pPr lvl="1"/>
            <a:r>
              <a:rPr lang="en-GB" sz="4300" dirty="0" err="1"/>
              <a:t>ZXing</a:t>
            </a:r>
            <a:r>
              <a:rPr lang="en-GB" sz="4300" dirty="0"/>
              <a:t> barcode scanner – message subscription</a:t>
            </a:r>
          </a:p>
          <a:p>
            <a:r>
              <a:rPr lang="en-GB" sz="4400" dirty="0"/>
              <a:t>Receiving intents in your own activity:</a:t>
            </a:r>
          </a:p>
          <a:p>
            <a:pPr lvl="1"/>
            <a:r>
              <a:rPr lang="en-GB" sz="4300" dirty="0"/>
              <a:t>NFC – another message subscription – full coverage at: http://blong.com/Articles/Delphi10NFC/NFC.htm</a:t>
            </a:r>
          </a:p>
          <a:p>
            <a:pPr lvl="1"/>
            <a:r>
              <a:rPr lang="en-GB" sz="4300" dirty="0"/>
              <a:t>Speech recognition</a:t>
            </a:r>
          </a:p>
          <a:p>
            <a:r>
              <a:rPr lang="en-GB" sz="4400" dirty="0"/>
              <a:t>Falling back to JNI</a:t>
            </a:r>
          </a:p>
          <a:p>
            <a:pPr lvl="1"/>
            <a:r>
              <a:rPr lang="en-GB" sz="4300" dirty="0"/>
              <a:t>NFC example: </a:t>
            </a:r>
            <a:r>
              <a:rPr lang="en-GB" sz="4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NfcAdapter.enableForegroundDispatch</a:t>
            </a:r>
            <a:endParaRPr lang="en-GB" sz="43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4400" dirty="0"/>
              <a:t>Listeners:</a:t>
            </a:r>
          </a:p>
          <a:p>
            <a:pPr lvl="1"/>
            <a:r>
              <a:rPr lang="en-GB" sz="4300" dirty="0"/>
              <a:t>Text-to-speech</a:t>
            </a:r>
          </a:p>
          <a:p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1477031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Developers Group     v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4400" dirty="0"/>
              <a:t>Face to Face monthly group meeting</a:t>
            </a:r>
          </a:p>
          <a:p>
            <a:r>
              <a:rPr lang="en-GB" sz="4400" dirty="0"/>
              <a:t>Next meeting </a:t>
            </a:r>
            <a:r>
              <a:rPr lang="en-GB" sz="4400" b="1" dirty="0"/>
              <a:t>15</a:t>
            </a:r>
            <a:r>
              <a:rPr lang="en-GB" sz="4400" b="1" baseline="30000" dirty="0"/>
              <a:t>th</a:t>
            </a:r>
            <a:r>
              <a:rPr lang="en-GB" sz="4400" b="1" dirty="0"/>
              <a:t> November</a:t>
            </a:r>
          </a:p>
          <a:p>
            <a:r>
              <a:rPr lang="en-GB" sz="4400" dirty="0"/>
              <a:t>First meeting free…. please register </a:t>
            </a:r>
          </a:p>
          <a:p>
            <a:r>
              <a:rPr lang="en-GB" sz="4400" dirty="0"/>
              <a:t>For </a:t>
            </a:r>
            <a:r>
              <a:rPr lang="en-GB" sz="4400" dirty="0" smtClean="0"/>
              <a:t>Delphi and C# / .NET Professionals</a:t>
            </a:r>
            <a:endParaRPr lang="en-GB" sz="4400" dirty="0"/>
          </a:p>
          <a:p>
            <a:pPr lvl="1"/>
            <a:r>
              <a:rPr lang="en-GB" sz="4000" dirty="0"/>
              <a:t>Informal, educational, </a:t>
            </a:r>
            <a:r>
              <a:rPr lang="en-GB" sz="4000" dirty="0" smtClean="0"/>
              <a:t>relationship-building</a:t>
            </a:r>
            <a:endParaRPr lang="en-GB" sz="4000" dirty="0"/>
          </a:p>
          <a:p>
            <a:r>
              <a:rPr lang="en-GB" sz="4400" dirty="0" smtClean="0"/>
              <a:t>http://ukdevgroup.co.uk</a:t>
            </a:r>
            <a:endParaRPr lang="en-GB" sz="4400" dirty="0"/>
          </a:p>
          <a:p>
            <a:r>
              <a:rPr lang="en-GB" sz="4400" dirty="0"/>
              <a:t>Page / members closed group – info, questions </a:t>
            </a:r>
          </a:p>
          <a:p>
            <a:r>
              <a:rPr lang="en-GB" sz="4400" dirty="0"/>
              <a:t>@</a:t>
            </a:r>
            <a:r>
              <a:rPr lang="en-GB" sz="4400" dirty="0" err="1"/>
              <a:t>uk_dg</a:t>
            </a:r>
            <a:r>
              <a:rPr lang="en-GB" sz="4400" dirty="0"/>
              <a:t>    	</a:t>
            </a:r>
          </a:p>
          <a:p>
            <a:r>
              <a:rPr lang="en-GB" sz="4400" dirty="0"/>
              <a:t>E-mail: ukdevgroup@jac2ltd.co.uk for more info or to get on the mailing </a:t>
            </a:r>
            <a:r>
              <a:rPr lang="en-GB" sz="4400" dirty="0" smtClean="0"/>
              <a:t>list</a:t>
            </a:r>
            <a:endParaRPr lang="en-GB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167" y="8980083"/>
            <a:ext cx="863441" cy="866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159" y="905679"/>
            <a:ext cx="2653749" cy="13735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735" y="9877059"/>
            <a:ext cx="9525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745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5" name="Contact and More info links"/>
          <p:cNvSpPr txBox="1"/>
          <p:nvPr/>
        </p:nvSpPr>
        <p:spPr>
          <a:xfrm>
            <a:off x="0" y="2475506"/>
            <a:ext cx="243840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r>
              <a:rPr lang="en-GB" b="0" dirty="0" smtClean="0"/>
              <a:t>Brian </a:t>
            </a:r>
            <a:r>
              <a:rPr lang="en-GB" b="0" dirty="0"/>
              <a:t>Long - </a:t>
            </a:r>
            <a:r>
              <a:rPr lang="en-GB" b="0" dirty="0" smtClean="0"/>
              <a:t>brian@blong.com</a:t>
            </a:r>
            <a:endParaRPr lang="en-GB" b="0" dirty="0"/>
          </a:p>
        </p:txBody>
      </p:sp>
      <p:sp>
        <p:nvSpPr>
          <p:cNvPr id="6" name="Contact and More info links"/>
          <p:cNvSpPr txBox="1"/>
          <p:nvPr/>
        </p:nvSpPr>
        <p:spPr>
          <a:xfrm>
            <a:off x="6135547" y="7790154"/>
            <a:ext cx="1252320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r>
              <a:rPr lang="en-GB" b="0" dirty="0" smtClean="0"/>
              <a:t>http://blong.com                http://blog.blong.com</a:t>
            </a:r>
          </a:p>
        </p:txBody>
      </p:sp>
      <p:sp>
        <p:nvSpPr>
          <p:cNvPr id="7" name="Contact and More info links"/>
          <p:cNvSpPr txBox="1"/>
          <p:nvPr/>
        </p:nvSpPr>
        <p:spPr>
          <a:xfrm>
            <a:off x="7304166" y="7123305"/>
            <a:ext cx="1018597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8000"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endParaRPr lang="en-GB" b="0" dirty="0" smtClean="0"/>
          </a:p>
        </p:txBody>
      </p:sp>
    </p:spTree>
    <p:extLst>
      <p:ext uri="{BB962C8B-B14F-4D97-AF65-F5344CB8AC3E}">
        <p14:creationId xmlns:p14="http://schemas.microsoft.com/office/powerpoint/2010/main" val="14337213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" descr="Image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21183" r="2118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0" name="About M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About Me</a:t>
            </a:r>
          </a:p>
        </p:txBody>
      </p:sp>
      <p:sp>
        <p:nvSpPr>
          <p:cNvPr id="131" name="Body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Brian Long:</a:t>
            </a:r>
          </a:p>
          <a:p>
            <a:pPr lvl="1"/>
            <a:r>
              <a:rPr lang="en-GB" dirty="0" smtClean="0"/>
              <a:t>Delphi &amp; C++Builder</a:t>
            </a:r>
          </a:p>
          <a:p>
            <a:pPr lvl="1"/>
            <a:r>
              <a:rPr lang="en-GB" dirty="0" smtClean="0"/>
              <a:t>Desktop </a:t>
            </a:r>
            <a:r>
              <a:rPr lang="en-GB" smtClean="0"/>
              <a:t>&amp; mobile</a:t>
            </a:r>
            <a:endParaRPr lang="en-GB" dirty="0" smtClean="0"/>
          </a:p>
          <a:p>
            <a:pPr lvl="1"/>
            <a:r>
              <a:rPr lang="en-GB" dirty="0" smtClean="0"/>
              <a:t>Independent / freelance</a:t>
            </a:r>
          </a:p>
          <a:p>
            <a:pPr lvl="1"/>
            <a:r>
              <a:rPr lang="en-GB" dirty="0" smtClean="0"/>
              <a:t>Developer</a:t>
            </a:r>
          </a:p>
          <a:p>
            <a:pPr lvl="1"/>
            <a:r>
              <a:rPr lang="en-GB" dirty="0" smtClean="0"/>
              <a:t>Trainer</a:t>
            </a:r>
          </a:p>
          <a:p>
            <a:pPr lvl="1"/>
            <a:r>
              <a:rPr lang="en-GB" dirty="0" smtClean="0"/>
              <a:t>Mentor</a:t>
            </a:r>
          </a:p>
          <a:p>
            <a:pPr lvl="1"/>
            <a:r>
              <a:rPr lang="en-GB" dirty="0" err="1" smtClean="0"/>
              <a:t>Troubleshooter</a:t>
            </a:r>
            <a:endParaRPr lang="en-GB" dirty="0" smtClean="0"/>
          </a:p>
          <a:p>
            <a:pPr lvl="1"/>
            <a:r>
              <a:rPr lang="en-GB" dirty="0" smtClean="0"/>
              <a:t>Problem-solver</a:t>
            </a:r>
          </a:p>
          <a:p>
            <a:pPr lvl="1"/>
            <a:r>
              <a:rPr lang="en-GB" dirty="0" smtClean="0"/>
              <a:t>Domain specialist</a:t>
            </a:r>
          </a:p>
          <a:p>
            <a:pPr lvl="1"/>
            <a:r>
              <a:rPr lang="en-GB" dirty="0" smtClean="0"/>
              <a:t>22 years exposure</a:t>
            </a:r>
          </a:p>
          <a:p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GB" dirty="0"/>
              <a:t>Delphi and Android</a:t>
            </a:r>
          </a:p>
          <a:p>
            <a:pPr lvl="1"/>
            <a:r>
              <a:rPr lang="en-GB" dirty="0"/>
              <a:t>What you can &amp; can’t easily do on Android with RAD Studio since XE5</a:t>
            </a:r>
          </a:p>
          <a:p>
            <a:pPr lvl="1"/>
            <a:r>
              <a:rPr lang="en-GB" dirty="0"/>
              <a:t>Delphi’s lifelines</a:t>
            </a:r>
          </a:p>
          <a:p>
            <a:r>
              <a:rPr lang="en-GB" dirty="0"/>
              <a:t>Android concepts</a:t>
            </a:r>
          </a:p>
          <a:p>
            <a:r>
              <a:rPr lang="en-GB" dirty="0"/>
              <a:t>The JNI Bridge</a:t>
            </a:r>
          </a:p>
          <a:p>
            <a:r>
              <a:rPr lang="en-GB" dirty="0"/>
              <a:t>Delphi Android helpers</a:t>
            </a:r>
          </a:p>
          <a:p>
            <a:r>
              <a:rPr lang="en-GB" dirty="0"/>
              <a:t>Android API usage examples:</a:t>
            </a:r>
          </a:p>
          <a:p>
            <a:pPr lvl="1"/>
            <a:r>
              <a:rPr lang="en-GB" dirty="0"/>
              <a:t>System services</a:t>
            </a:r>
          </a:p>
          <a:p>
            <a:pPr lvl="1"/>
            <a:r>
              <a:rPr lang="en-GB" dirty="0"/>
              <a:t>Launching activities via intents</a:t>
            </a:r>
          </a:p>
          <a:p>
            <a:pPr lvl="1"/>
            <a:r>
              <a:rPr lang="en-GB" dirty="0"/>
              <a:t>Receiving intents in your own activity</a:t>
            </a:r>
          </a:p>
          <a:p>
            <a:pPr lvl="1"/>
            <a:r>
              <a:rPr lang="en-GB" dirty="0"/>
              <a:t>Listeners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Delphi and Android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GB" dirty="0"/>
              <a:t>What you can do easily</a:t>
            </a:r>
          </a:p>
          <a:p>
            <a:pPr lvl="1"/>
            <a:r>
              <a:rPr lang="en-GB" sz="4600" dirty="0"/>
              <a:t>Create cross-platform apps</a:t>
            </a:r>
          </a:p>
          <a:p>
            <a:pPr lvl="1"/>
            <a:r>
              <a:rPr lang="en-GB" sz="4600" dirty="0"/>
              <a:t>Build UIs</a:t>
            </a:r>
          </a:p>
          <a:p>
            <a:pPr lvl="1"/>
            <a:r>
              <a:rPr lang="en-GB" sz="4600" dirty="0"/>
              <a:t>Build business/DB logic</a:t>
            </a:r>
          </a:p>
          <a:p>
            <a:r>
              <a:rPr lang="en-GB" dirty="0"/>
              <a:t>What you can’t do so easily</a:t>
            </a:r>
          </a:p>
          <a:p>
            <a:pPr lvl="1"/>
            <a:r>
              <a:rPr lang="en-GB" sz="4600" dirty="0"/>
              <a:t>Access OS features, such as alarms, contacts*, speech, network info, NFC</a:t>
            </a:r>
          </a:p>
          <a:p>
            <a:pPr lvl="1"/>
            <a:r>
              <a:rPr lang="en-GB" sz="4600" dirty="0"/>
              <a:t>Access Android ‘plug-n-play’ app functionality</a:t>
            </a:r>
          </a:p>
          <a:p>
            <a:pPr lvl="1"/>
            <a:r>
              <a:rPr lang="en-GB" sz="4600" dirty="0"/>
              <a:t>Access hardware, such as barcode scanners or USB peripherals</a:t>
            </a:r>
          </a:p>
          <a:p>
            <a:pPr lvl="1"/>
            <a:r>
              <a:rPr lang="en-GB" sz="4600" dirty="0"/>
              <a:t>Create services** or broadcast receivers</a:t>
            </a:r>
          </a:p>
          <a:p>
            <a:pPr lvl="1"/>
            <a:r>
              <a:rPr lang="en-GB" sz="4600" dirty="0"/>
              <a:t>Hook onto Android events</a:t>
            </a:r>
          </a:p>
          <a:p>
            <a:pPr lvl="1"/>
            <a:r>
              <a:rPr lang="en-GB" sz="4600" dirty="0"/>
              <a:t>Access custom Android/Java libraries***</a:t>
            </a:r>
          </a:p>
          <a:p>
            <a:endParaRPr lang="en-GB" dirty="0"/>
          </a:p>
          <a:p>
            <a:r>
              <a:rPr lang="en-GB" dirty="0"/>
              <a:t>* Berlin</a:t>
            </a:r>
          </a:p>
          <a:p>
            <a:r>
              <a:rPr lang="en-GB" dirty="0"/>
              <a:t>** Seattle</a:t>
            </a:r>
          </a:p>
          <a:p>
            <a:r>
              <a:rPr lang="en-GB" dirty="0"/>
              <a:t>*** XE7</a:t>
            </a:r>
          </a:p>
        </p:txBody>
      </p:sp>
    </p:spTree>
    <p:extLst>
      <p:ext uri="{BB962C8B-B14F-4D97-AF65-F5344CB8AC3E}">
        <p14:creationId xmlns:p14="http://schemas.microsoft.com/office/powerpoint/2010/main" val="24089128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Delphi and Android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GB" dirty="0"/>
              <a:t>Delphi generates native Android ARM code</a:t>
            </a:r>
          </a:p>
          <a:p>
            <a:r>
              <a:rPr lang="en-GB" dirty="0"/>
              <a:t>Android runs in a Java (</a:t>
            </a:r>
            <a:r>
              <a:rPr lang="en-GB" dirty="0" err="1"/>
              <a:t>Dalvik</a:t>
            </a:r>
            <a:r>
              <a:rPr lang="en-GB" dirty="0"/>
              <a:t>) Virtual Machine</a:t>
            </a:r>
          </a:p>
          <a:p>
            <a:r>
              <a:rPr lang="en-GB" dirty="0"/>
              <a:t>JNI exists to allow Java and native code to talk</a:t>
            </a:r>
          </a:p>
          <a:p>
            <a:r>
              <a:rPr lang="en-GB" dirty="0"/>
              <a:t>Delphi has JNI Bridge aka Java / Native Bridge (XE5) to ease the pain</a:t>
            </a:r>
          </a:p>
          <a:p>
            <a:r>
              <a:rPr lang="en-GB" dirty="0"/>
              <a:t>You can access the OS API</a:t>
            </a:r>
          </a:p>
          <a:p>
            <a:pPr lvl="1"/>
            <a:r>
              <a:rPr lang="en-GB" sz="4300" dirty="0"/>
              <a:t>It’s messier than with Win[32|64]</a:t>
            </a:r>
          </a:p>
          <a:p>
            <a:pPr lvl="1"/>
            <a:r>
              <a:rPr lang="en-GB" sz="4300" dirty="0"/>
              <a:t>It’s easier than with raw JNI!</a:t>
            </a:r>
          </a:p>
          <a:p>
            <a:r>
              <a:rPr lang="en-GB" dirty="0"/>
              <a:t>Delphi XE6+ Android improvements:</a:t>
            </a:r>
          </a:p>
          <a:p>
            <a:pPr lvl="1"/>
            <a:r>
              <a:rPr lang="en-GB" sz="4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Activity.onActivityResult</a:t>
            </a:r>
            <a:r>
              <a:rPr lang="en-GB" sz="4300" dirty="0"/>
              <a:t> support in FMX </a:t>
            </a:r>
            <a:r>
              <a:rPr lang="en-GB" sz="4300" dirty="0" err="1"/>
              <a:t>msg</a:t>
            </a:r>
            <a:r>
              <a:rPr lang="en-GB" sz="4300" dirty="0"/>
              <a:t> manager system (XE6)</a:t>
            </a:r>
          </a:p>
          <a:p>
            <a:pPr lvl="1"/>
            <a:r>
              <a:rPr lang="en-GB" sz="4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Activity.onNewIntent</a:t>
            </a:r>
            <a:r>
              <a:rPr lang="en-GB" sz="4300" dirty="0"/>
              <a:t> support in FMX </a:t>
            </a:r>
            <a:r>
              <a:rPr lang="en-GB" sz="4300" dirty="0" err="1"/>
              <a:t>msg</a:t>
            </a:r>
            <a:r>
              <a:rPr lang="en-GB" sz="4300" dirty="0"/>
              <a:t> manager system (10)</a:t>
            </a:r>
          </a:p>
          <a:p>
            <a:pPr lvl="1"/>
            <a:r>
              <a:rPr lang="en-GB" sz="4300" dirty="0"/>
              <a:t>Java2OP.exe (XE7)</a:t>
            </a:r>
          </a:p>
          <a:p>
            <a:pPr lvl="1"/>
            <a:r>
              <a:rPr lang="en-GB" sz="4300" dirty="0"/>
              <a:t>Support for including custom Java libraries (XE7)</a:t>
            </a:r>
          </a:p>
        </p:txBody>
      </p:sp>
    </p:spTree>
    <p:extLst>
      <p:ext uri="{BB962C8B-B14F-4D97-AF65-F5344CB8AC3E}">
        <p14:creationId xmlns:p14="http://schemas.microsoft.com/office/powerpoint/2010/main" val="19773744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Android concepts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dirty="0"/>
              <a:t>System services</a:t>
            </a:r>
          </a:p>
          <a:p>
            <a:r>
              <a:rPr lang="fr-FR" dirty="0" err="1"/>
              <a:t>Activities</a:t>
            </a:r>
            <a:endParaRPr lang="fr-FR" dirty="0"/>
          </a:p>
          <a:p>
            <a:r>
              <a:rPr lang="fr-FR" dirty="0" err="1"/>
              <a:t>Intents</a:t>
            </a:r>
            <a:endParaRPr lang="fr-FR" dirty="0"/>
          </a:p>
          <a:p>
            <a:r>
              <a:rPr lang="fr-FR" dirty="0" err="1"/>
              <a:t>Manifests</a:t>
            </a:r>
            <a:endParaRPr lang="fr-FR" dirty="0"/>
          </a:p>
          <a:p>
            <a:r>
              <a:rPr lang="fr-FR" dirty="0"/>
              <a:t>Permissions</a:t>
            </a:r>
          </a:p>
          <a:p>
            <a:r>
              <a:rPr lang="fr-FR" dirty="0" err="1"/>
              <a:t>Listeners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75860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GB" dirty="0"/>
              <a:t>JNI Bridge (or </a:t>
            </a:r>
            <a:r>
              <a:rPr lang="en-GB" dirty="0" smtClean="0"/>
              <a:t>Java/Native Bridge)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Based in the RTL unit </a:t>
            </a:r>
            <a:r>
              <a:rPr lang="en-GB" dirty="0" err="1"/>
              <a:t>Androidapi.JNIBridge.pas</a:t>
            </a:r>
            <a:endParaRPr lang="en-GB" dirty="0"/>
          </a:p>
          <a:p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IJavaClass</a:t>
            </a:r>
            <a:r>
              <a:rPr lang="en-GB" dirty="0"/>
              <a:t> for class/static methods</a:t>
            </a:r>
          </a:p>
          <a:p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IJavaInstance</a:t>
            </a:r>
            <a:r>
              <a:rPr lang="en-GB" dirty="0"/>
              <a:t> for instance &amp; listener methods</a:t>
            </a:r>
          </a:p>
          <a:p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TJavaGenericImport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/>
              <a:t>generic class to bind class and instance method declarations into one Delphi import/factory class to represent a Java class</a:t>
            </a:r>
          </a:p>
        </p:txBody>
      </p:sp>
    </p:spTree>
    <p:extLst>
      <p:ext uri="{BB962C8B-B14F-4D97-AF65-F5344CB8AC3E}">
        <p14:creationId xmlns:p14="http://schemas.microsoft.com/office/powerpoint/2010/main" val="37175920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GB" dirty="0"/>
              <a:t>JNI Bridge (or Java/Native Bridge)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Use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TJavaGenericImport.Create</a:t>
            </a:r>
            <a:r>
              <a:rPr lang="en-GB" dirty="0"/>
              <a:t> class method to invoke default Java constructor (</a:t>
            </a:r>
            <a:r>
              <a:rPr lang="en-GB" dirty="0" err="1"/>
              <a:t>parameterless</a:t>
            </a:r>
            <a:r>
              <a:rPr lang="en-GB" dirty="0"/>
              <a:t>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GB" dirty="0"/>
              <a:t>) and return the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IJavaInstance</a:t>
            </a:r>
            <a:r>
              <a:rPr lang="en-GB" dirty="0"/>
              <a:t> descendant</a:t>
            </a:r>
          </a:p>
          <a:p>
            <a:r>
              <a:rPr lang="en-GB" dirty="0"/>
              <a:t>Use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JavaClass</a:t>
            </a:r>
            <a:r>
              <a:rPr lang="en-GB" dirty="0"/>
              <a:t> class property to invoke class methods, including other constructors (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GB" dirty="0"/>
              <a:t> overloads)</a:t>
            </a:r>
          </a:p>
          <a:p>
            <a:r>
              <a:rPr lang="en-GB" dirty="0"/>
              <a:t>Use 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Wrap</a:t>
            </a:r>
            <a:r>
              <a:rPr lang="en-GB" dirty="0"/>
              <a:t> class method to get an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IJavaInstance</a:t>
            </a:r>
            <a:r>
              <a:rPr lang="en-GB" dirty="0"/>
              <a:t> descendant from either:</a:t>
            </a:r>
          </a:p>
          <a:p>
            <a:pPr lvl="1"/>
            <a:r>
              <a:rPr lang="en-GB" dirty="0"/>
              <a:t>an opaque Java object reference, i.e. a JNI reference</a:t>
            </a:r>
          </a:p>
          <a:p>
            <a:pPr lvl="1"/>
            <a:r>
              <a:rPr lang="en-GB" dirty="0" smtClean="0"/>
              <a:t>another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IJavaInstance</a:t>
            </a:r>
            <a:r>
              <a:rPr lang="en-GB" dirty="0"/>
              <a:t> descendant (= Java object typecasting)</a:t>
            </a:r>
          </a:p>
        </p:txBody>
      </p:sp>
    </p:spTree>
    <p:extLst>
      <p:ext uri="{BB962C8B-B14F-4D97-AF65-F5344CB8AC3E}">
        <p14:creationId xmlns:p14="http://schemas.microsoft.com/office/powerpoint/2010/main" val="32615146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gend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GB" dirty="0"/>
              <a:t>JNI Bridge (or Java/Native Bridge)</a:t>
            </a:r>
            <a:endParaRPr dirty="0"/>
          </a:p>
        </p:txBody>
      </p:sp>
      <p:sp>
        <p:nvSpPr>
          <p:cNvPr id="13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/>
              <a:t>All Delphi Java wrappers implement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ILocalObject</a:t>
            </a:r>
            <a:r>
              <a:rPr lang="en-GB" dirty="0"/>
              <a:t>, which has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GetObjectID</a:t>
            </a:r>
            <a:r>
              <a:rPr lang="en-GB" dirty="0"/>
              <a:t> method to give opaque Java object reference (JNI reference)</a:t>
            </a:r>
          </a:p>
          <a:p>
            <a:r>
              <a:rPr lang="en-GB" dirty="0"/>
              <a:t>Implement listeners by inheriting from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TJavaLocal</a:t>
            </a:r>
            <a:r>
              <a:rPr lang="en-GB" dirty="0"/>
              <a:t> and implementing the Java listener interface</a:t>
            </a:r>
          </a:p>
        </p:txBody>
      </p:sp>
    </p:spTree>
    <p:extLst>
      <p:ext uri="{BB962C8B-B14F-4D97-AF65-F5344CB8AC3E}">
        <p14:creationId xmlns:p14="http://schemas.microsoft.com/office/powerpoint/2010/main" val="1867854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CodeRageXII-Template" id="{0B78A46A-DFF4-CE40-BF01-A14F3B5A5BE2}" vid="{0D340A0C-D056-E641-ACB5-2BEFCE87E9F1}"/>
    </a:ext>
  </a:extLst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CodeRageXII-Template</Template>
  <TotalTime>6628</TotalTime>
  <Words>757</Words>
  <Application>Microsoft Office PowerPoint</Application>
  <PresentationFormat>Custom</PresentationFormat>
  <Paragraphs>144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Courier New</vt:lpstr>
      <vt:lpstr>Helvetica Neue</vt:lpstr>
      <vt:lpstr>Helvetica Neue Light</vt:lpstr>
      <vt:lpstr>Segoe UI</vt:lpstr>
      <vt:lpstr>Segoe UI Semibold</vt:lpstr>
      <vt:lpstr>Black</vt:lpstr>
      <vt:lpstr>Directly using the Android API</vt:lpstr>
      <vt:lpstr>About Me</vt:lpstr>
      <vt:lpstr>Agenda</vt:lpstr>
      <vt:lpstr>Delphi and Android</vt:lpstr>
      <vt:lpstr>Delphi and Android</vt:lpstr>
      <vt:lpstr>Android concepts</vt:lpstr>
      <vt:lpstr>JNI Bridge (or Java/Native Bridge)</vt:lpstr>
      <vt:lpstr>JNI Bridge (or Java/Native Bridge)</vt:lpstr>
      <vt:lpstr>JNI Bridge (or Java/Native Bridge)</vt:lpstr>
      <vt:lpstr>Delphi Android helpers</vt:lpstr>
      <vt:lpstr>Delphi Android helpers</vt:lpstr>
      <vt:lpstr>Android API usage examples</vt:lpstr>
      <vt:lpstr>Android API usage examples</vt:lpstr>
      <vt:lpstr>Android API usage examples</vt:lpstr>
      <vt:lpstr>The Developers Group     v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Brian Long</dc:creator>
  <cp:lastModifiedBy>Brian Long</cp:lastModifiedBy>
  <cp:revision>15</cp:revision>
  <dcterms:created xsi:type="dcterms:W3CDTF">2017-10-30T08:35:18Z</dcterms:created>
  <dcterms:modified xsi:type="dcterms:W3CDTF">2017-11-04T00:03:52Z</dcterms:modified>
</cp:coreProperties>
</file>